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33"/>
  </p:notesMasterIdLst>
  <p:sldIdLst>
    <p:sldId id="527" r:id="rId2"/>
    <p:sldId id="564" r:id="rId3"/>
    <p:sldId id="513" r:id="rId4"/>
    <p:sldId id="571" r:id="rId5"/>
    <p:sldId id="530" r:id="rId6"/>
    <p:sldId id="565" r:id="rId7"/>
    <p:sldId id="570" r:id="rId8"/>
    <p:sldId id="574" r:id="rId9"/>
    <p:sldId id="590" r:id="rId10"/>
    <p:sldId id="597" r:id="rId11"/>
    <p:sldId id="566" r:id="rId12"/>
    <p:sldId id="575" r:id="rId13"/>
    <p:sldId id="576" r:id="rId14"/>
    <p:sldId id="567" r:id="rId15"/>
    <p:sldId id="568" r:id="rId16"/>
    <p:sldId id="569" r:id="rId17"/>
    <p:sldId id="591" r:id="rId18"/>
    <p:sldId id="592" r:id="rId19"/>
    <p:sldId id="594" r:id="rId20"/>
    <p:sldId id="596" r:id="rId21"/>
    <p:sldId id="595" r:id="rId22"/>
    <p:sldId id="578" r:id="rId23"/>
    <p:sldId id="579" r:id="rId24"/>
    <p:sldId id="577" r:id="rId25"/>
    <p:sldId id="593" r:id="rId26"/>
    <p:sldId id="581" r:id="rId27"/>
    <p:sldId id="582" r:id="rId28"/>
    <p:sldId id="583" r:id="rId29"/>
    <p:sldId id="589" r:id="rId30"/>
    <p:sldId id="572" r:id="rId31"/>
    <p:sldId id="57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FF"/>
    <a:srgbClr val="F5FC9A"/>
    <a:srgbClr val="EFFA66"/>
    <a:srgbClr val="E497FF"/>
    <a:srgbClr val="DC79FF"/>
    <a:srgbClr val="D45B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5765" autoAdjust="0"/>
  </p:normalViewPr>
  <p:slideViewPr>
    <p:cSldViewPr>
      <p:cViewPr>
        <p:scale>
          <a:sx n="105" d="100"/>
          <a:sy n="105" d="100"/>
        </p:scale>
        <p:origin x="-701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53E7FD1-7FB4-4229-9BDF-6AD3FAF16C17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B897C9-8897-49D3-BB54-8F48EAAC8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39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57F0C-4F6F-4869-B72D-CA1FCEB60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20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8134-5219-458B-BCAA-D126DE845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65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84275-0D6C-429F-83C8-6AED4C96E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96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6BD38-13F9-4EED-B334-19089EDAE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91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E7C5A-C131-4D09-823A-2B3DE82AD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1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E0838-9D87-454F-8E83-BCD20F49C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2AB3-12A3-44A5-8507-8BB650E85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5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97B10-C68B-48CC-869B-948EA3C07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5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F29C-3150-4797-BEB4-11FEB6885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7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C2493-BA87-44BB-B3F3-1435A78C2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8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515ED-A6A4-4697-8EEA-0F13B0AD9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59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7567-A5FC-481D-BFF8-727F554FF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C42FDA7-95D2-4FEA-8165-D694E7168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0" r:id="rId1"/>
    <p:sldLayoutId id="2147484671" r:id="rId2"/>
    <p:sldLayoutId id="2147484672" r:id="rId3"/>
    <p:sldLayoutId id="2147484663" r:id="rId4"/>
    <p:sldLayoutId id="2147484673" r:id="rId5"/>
    <p:sldLayoutId id="2147484664" r:id="rId6"/>
    <p:sldLayoutId id="2147484665" r:id="rId7"/>
    <p:sldLayoutId id="2147484674" r:id="rId8"/>
    <p:sldLayoutId id="2147484666" r:id="rId9"/>
    <p:sldLayoutId id="2147484667" r:id="rId10"/>
    <p:sldLayoutId id="2147484668" r:id="rId11"/>
    <p:sldLayoutId id="214748466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vkontakte.ru/photo36630830_139651546?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../&#1056;&#1072;&#1073;&#1086;&#1095;&#1080;&#1081;%20&#1089;&#1090;&#1086;&#1083;/&#1053;&#1086;&#1074;&#1072;&#1103;%20&#1087;&#1072;&#1087;&#1082;&#1072;%20(2)/index.ht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vkontakte.ru/photo36630830_139651546?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2.jpeg"/><Relationship Id="rId7" Type="http://schemas.openxmlformats.org/officeDocument/2006/relationships/image" Target="../media/image6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45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8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8463" y="1011239"/>
            <a:ext cx="5756275" cy="98900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МБОУ «Гимназия №52»</a:t>
            </a:r>
          </a:p>
        </p:txBody>
      </p:sp>
      <p:pic>
        <p:nvPicPr>
          <p:cNvPr id="11267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2071678"/>
            <a:ext cx="5320145" cy="3990109"/>
          </a:xfrm>
          <a:effectLst>
            <a:softEdge rad="112500"/>
          </a:effectLst>
        </p:spPr>
      </p:pic>
      <p:pic>
        <p:nvPicPr>
          <p:cNvPr id="11268" name="Picture 4" descr="C:\Презентация\Рисунок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011238"/>
            <a:ext cx="2303462" cy="2244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214313" y="203200"/>
            <a:ext cx="8429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активной образовательной среды –залог успешной самореализации личности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429125" y="274638"/>
            <a:ext cx="4257675" cy="60833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ru-RU" sz="3600" cap="all" dirty="0"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Победитель гранта «</a:t>
            </a:r>
            <a:r>
              <a:rPr lang="ru-RU" sz="3600" cap="all" dirty="0" err="1"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Алгарыш</a:t>
            </a:r>
            <a:r>
              <a:rPr lang="ru-RU" sz="3600" cap="all" dirty="0"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» для учителей английского языка, достигших 12-16 уровней школы </a:t>
            </a:r>
            <a:r>
              <a:rPr lang="en-US" sz="3600" cap="all" dirty="0"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EF</a:t>
            </a:r>
            <a:r>
              <a:rPr lang="ru-RU" sz="3600" cap="all" dirty="0"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, стажировка в Великобритании (в Кембридже) в июле 2012 года </a:t>
            </a:r>
            <a:br>
              <a:rPr lang="ru-RU" sz="3600" cap="all" dirty="0"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endParaRPr lang="ru-RU" sz="3600" cap="all" dirty="0">
              <a:solidFill>
                <a:schemeClr val="accent6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387" name="Рисунок 2" descr="DSCN23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0" t="9692" r="46576" b="4614"/>
          <a:stretch>
            <a:fillRect/>
          </a:stretch>
        </p:blipFill>
        <p:spPr bwMode="auto">
          <a:xfrm>
            <a:off x="285750" y="500063"/>
            <a:ext cx="3786188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Цель художественно-эстетического воспитания и образования в гимназии педагогической направленности: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64" name="Содержимое 2"/>
          <p:cNvSpPr>
            <a:spLocks noGrp="1"/>
          </p:cNvSpPr>
          <p:nvPr>
            <p:ph idx="1"/>
          </p:nvPr>
        </p:nvSpPr>
        <p:spPr>
          <a:xfrm>
            <a:off x="714375" y="1600200"/>
            <a:ext cx="8001000" cy="4525963"/>
          </a:xfrm>
        </p:spPr>
        <p:txBody>
          <a:bodyPr/>
          <a:lstStyle/>
          <a:p>
            <a:pPr>
              <a:defRPr/>
            </a:pPr>
            <a:endParaRPr lang="ru-RU" altLang="ru-RU" dirty="0" smtClean="0"/>
          </a:p>
          <a:p>
            <a:pPr algn="ctr">
              <a:buFont typeface="Wingdings 2" pitchFamily="18" charset="2"/>
              <a:buNone/>
              <a:defRPr/>
            </a:pPr>
            <a:r>
              <a:rPr lang="ru-RU" altLang="ru-RU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  <a:t>Воспитание эстетической культуры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  <a:t> путем формирования эстетического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  <a:t>сознания через активную художественно-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  <a:t>эстетическую  деятельность, а также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  <a:t>создание условий для творческого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  <a:t>сотрудничества детей и педагогов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571500"/>
            <a:ext cx="3357563" cy="474663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– 4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Ритмика. Детский танец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435600" y="571500"/>
            <a:ext cx="3422650" cy="4048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 класс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«Татарский танец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2" name="Picture 2" descr="C:\Documents and Settings\Люция\Рабочий стол\Хэц\фото\Новая папка\DSC_284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357694"/>
            <a:ext cx="3532262" cy="2349125"/>
          </a:xfrm>
          <a:effectLst>
            <a:softEdge rad="112500"/>
          </a:effectLst>
        </p:spPr>
      </p:pic>
      <p:pic>
        <p:nvPicPr>
          <p:cNvPr id="6146" name="Picture 2" descr="C:\Documents and Settings\Люция\Рабочий стол\Хэц\фото\Новая папка\DSC_28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3504" y="1142984"/>
            <a:ext cx="3810000" cy="2533244"/>
          </a:xfrm>
          <a:effectLst>
            <a:softEdge rad="112500"/>
          </a:effectLst>
        </p:spPr>
      </p:pic>
      <p:pic>
        <p:nvPicPr>
          <p:cNvPr id="7" name="Рисунок 6" descr="C:\Users\Люция\Desktop\ХЭЦ\Фото ХЭЦ\Праздники\Вручение медалей\IMG_037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3816424" cy="25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1" name="Прямоугольник 10"/>
          <p:cNvSpPr>
            <a:spLocks noChangeArrowheads="1"/>
          </p:cNvSpPr>
          <p:nvPr/>
        </p:nvSpPr>
        <p:spPr bwMode="auto">
          <a:xfrm>
            <a:off x="428625" y="3644900"/>
            <a:ext cx="328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6 - 7  класс</a:t>
            </a:r>
            <a:b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«Танцы народов мира»</a:t>
            </a:r>
            <a:endParaRPr lang="ru-RU" altLang="ru-R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392" name="Прямоугольник 12"/>
          <p:cNvSpPr>
            <a:spLocks noChangeArrowheads="1"/>
          </p:cNvSpPr>
          <p:nvPr/>
        </p:nvSpPr>
        <p:spPr bwMode="auto">
          <a:xfrm>
            <a:off x="5580063" y="3644900"/>
            <a:ext cx="3421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 класс</a:t>
            </a:r>
            <a:b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Современная хореография</a:t>
            </a:r>
            <a:endParaRPr lang="ru-RU" altLang="ru-R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2" descr="C:\Users\Люция\Desktop\Фото ХЭЦ\Большая перемена 2009\DSC_85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4311757"/>
            <a:ext cx="3362140" cy="2546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Documents and Settings\Люция\Рабочий стол\clip355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3000372"/>
            <a:ext cx="2503608" cy="1668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Люция\Рабочий стол\Хэц\фото\владимир\DSC_302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924175"/>
            <a:ext cx="3024187" cy="250348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Documents and Settings\Люция\Рабочий стол\Хэц\фото\владимир\DSC_3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928688"/>
            <a:ext cx="3116262" cy="2071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C:\Documents and Settings\Люция\Рабочий стол\Хэц\фото\владимир\DSC_30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644900"/>
            <a:ext cx="3368675" cy="2787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331913" y="1052513"/>
            <a:ext cx="3527425" cy="1662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800" b="1" i="1" kern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9-11 классы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Спортивные танцы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паркете</a:t>
            </a:r>
          </a:p>
          <a:p>
            <a:pPr algn="ctr">
              <a:spcBef>
                <a:spcPts val="0"/>
              </a:spcBef>
              <a:defRPr/>
            </a:pP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Люция\Рабочий стол\clip35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69450"/>
            <a:ext cx="2357454" cy="1570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686800" cy="84124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Вокальный коллектив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«Шик»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484" name="Picture 8" descr="x_507ced77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3071813"/>
            <a:ext cx="4038600" cy="3028950"/>
          </a:xfrm>
        </p:spPr>
      </p:pic>
      <p:pic>
        <p:nvPicPr>
          <p:cNvPr id="20485" name="Picture 10" descr="IMG_02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5" y="1285875"/>
            <a:ext cx="3252788" cy="2439988"/>
          </a:xfrm>
        </p:spPr>
      </p:pic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928688" y="1543050"/>
            <a:ext cx="36433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</a:rPr>
              <a:t>Руководитель </a:t>
            </a:r>
          </a:p>
          <a:p>
            <a:pPr eaLnBrk="1" hangingPunct="1">
              <a:defRPr/>
            </a:pPr>
            <a:r>
              <a:rPr lang="ru-RU" alt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Шагиахметова</a:t>
            </a: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</a:rPr>
              <a:t>Эльза </a:t>
            </a:r>
            <a:r>
              <a:rPr lang="ru-RU" alt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Искандеровна</a:t>
            </a:r>
            <a:endParaRPr lang="ru-RU" altLang="ru-RU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487" name="Рисунок 10" descr="C:\Documents and Settings\Люция\Рабочий стол\фото ХЭЦ\Большая перемена 2009\DSC_85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857625"/>
            <a:ext cx="33813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11"/>
          <p:cNvSpPr txBox="1">
            <a:spLocks noChangeArrowheads="1"/>
          </p:cNvSpPr>
          <p:nvPr/>
        </p:nvSpPr>
        <p:spPr bwMode="auto">
          <a:xfrm>
            <a:off x="5029200" y="6067425"/>
            <a:ext cx="3500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Вокально-хореографический коллектив «</a:t>
            </a:r>
            <a:r>
              <a:rPr lang="ru-RU" altLang="ru-RU" dirty="0" err="1" smtClean="0">
                <a:solidFill>
                  <a:schemeClr val="accent2">
                    <a:lumMod val="50000"/>
                  </a:schemeClr>
                </a:solidFill>
              </a:rPr>
              <a:t>Домисолька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4124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Вокальный ансамбль 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«Аллегро»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1508" name="Picture 7" descr="100_099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3786188"/>
            <a:ext cx="3932237" cy="2951162"/>
          </a:xfrm>
        </p:spPr>
      </p:pic>
      <p:pic>
        <p:nvPicPr>
          <p:cNvPr id="21509" name="Picture 6" descr="DSCN15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571625"/>
            <a:ext cx="4038600" cy="3027363"/>
          </a:xfrm>
        </p:spPr>
      </p:pic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506413" y="2268538"/>
            <a:ext cx="3500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</a:rPr>
              <a:t>Руководитель </a:t>
            </a:r>
          </a:p>
          <a:p>
            <a:pPr eaLnBrk="1" hangingPunct="1">
              <a:defRPr/>
            </a:pPr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</a:rPr>
              <a:t>Шувалова </a:t>
            </a:r>
          </a:p>
          <a:p>
            <a:pPr eaLnBrk="1" hangingPunct="1">
              <a:defRPr/>
            </a:pPr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</a:rPr>
              <a:t>Оксана Васильевна</a:t>
            </a:r>
          </a:p>
        </p:txBody>
      </p:sp>
      <p:pic>
        <p:nvPicPr>
          <p:cNvPr id="21511" name="Рисунок 13" descr="C:\Documents and Settings\Люция\Рабочий стол\фото ХЭЦ\Большая перемена 2009\DSC_87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643438"/>
            <a:ext cx="30480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Театральный коллектив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2532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mtClean="0"/>
              <a:t>Руководитель</a:t>
            </a:r>
          </a:p>
          <a:p>
            <a:pPr>
              <a:buFont typeface="Wingdings 2" pitchFamily="18" charset="2"/>
              <a:buNone/>
            </a:pPr>
            <a:r>
              <a:rPr lang="ru-RU" altLang="ru-RU" smtClean="0"/>
              <a:t>Золотова </a:t>
            </a:r>
          </a:p>
          <a:p>
            <a:pPr>
              <a:buFont typeface="Wingdings 2" pitchFamily="18" charset="2"/>
              <a:buNone/>
            </a:pPr>
            <a:r>
              <a:rPr lang="ru-RU" altLang="ru-RU" smtClean="0"/>
              <a:t>Светлана Анатольевна </a:t>
            </a:r>
          </a:p>
        </p:txBody>
      </p:sp>
      <p:pic>
        <p:nvPicPr>
          <p:cNvPr id="22533" name="Содержимое 6" descr="C:\Documents and Settings\Люция\Рабочий стол\фото ХЭЦ\новый год 2005\IMG_0637.JPG"/>
          <p:cNvPicPr>
            <a:picLocks noGrp="1"/>
          </p:cNvPicPr>
          <p:nvPr>
            <p:ph sz="half" idx="2"/>
          </p:nvPr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1214438"/>
            <a:ext cx="3324225" cy="2528887"/>
          </a:xfrm>
        </p:spPr>
      </p:pic>
      <p:pic>
        <p:nvPicPr>
          <p:cNvPr id="22534" name="Рисунок 7" descr="C:\Мои документы\Мои рисунки\Мои рисунки\Изображение\Изображение 020.bmp"/>
          <p:cNvPicPr>
            <a:picLocks noChangeAspect="1" noChangeArrowheads="1"/>
          </p:cNvPicPr>
          <p:nvPr/>
        </p:nvPicPr>
        <p:blipFill>
          <a:blip r:embed="rId3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25" b="67305"/>
          <a:stretch>
            <a:fillRect/>
          </a:stretch>
        </p:blipFill>
        <p:spPr bwMode="auto">
          <a:xfrm>
            <a:off x="4572000" y="3857625"/>
            <a:ext cx="40147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Рисунок 8" descr="C:\Мои документы\Мои рисунки\Мои рисунки\Изображение\Изображение 021.bmp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79"/>
          <a:stretch>
            <a:fillRect/>
          </a:stretch>
        </p:blipFill>
        <p:spPr bwMode="auto">
          <a:xfrm>
            <a:off x="428625" y="3571875"/>
            <a:ext cx="3979863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 descr="DSCN153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4942" y="1643050"/>
            <a:ext cx="3635375" cy="4846637"/>
          </a:xfrm>
          <a:effectLst>
            <a:softEdge rad="112500"/>
          </a:effectLst>
        </p:spPr>
      </p:pic>
      <p:pic>
        <p:nvPicPr>
          <p:cNvPr id="93192" name="Picture 8" descr="x_ea4b740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76" y="3714752"/>
            <a:ext cx="3698875" cy="2773362"/>
          </a:xfrm>
          <a:effectLst>
            <a:softEdge rad="112500"/>
          </a:effectLst>
        </p:spPr>
      </p:pic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3286125" y="714375"/>
            <a:ext cx="5286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Хореографический коллектив «Танцевальный квартал»</a:t>
            </a:r>
          </a:p>
        </p:txBody>
      </p: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785813" y="2714625"/>
            <a:ext cx="4286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Мелентьева Елена Геннадьевна</a:t>
            </a:r>
          </a:p>
        </p:txBody>
      </p:sp>
      <p:pic>
        <p:nvPicPr>
          <p:cNvPr id="9" name="Picture 3" descr="C:\Documents and Settings\Люция\Рабочий стол\clip35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857232"/>
            <a:ext cx="2964878" cy="1975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5" descr="http://cs10116.vkontakte.ru/u27798631/108692942/x_88a800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3571876"/>
            <a:ext cx="294986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H:\Фото\x_a60779c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642918"/>
            <a:ext cx="233408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x_d2997d1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14" y="4221088"/>
            <a:ext cx="3531400" cy="2351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5" descr="C:\Users\миша\Pictures\x_3c48636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642918"/>
            <a:ext cx="2676490" cy="2897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4000500" y="4572000"/>
            <a:ext cx="1857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Танцевальный клуб </a:t>
            </a:r>
          </a:p>
          <a:p>
            <a:pPr algn="ctr" eaLnBrk="1" hangingPunct="1"/>
            <a:r>
              <a:rPr lang="ru-RU" alt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«Медея»</a:t>
            </a:r>
          </a:p>
        </p:txBody>
      </p:sp>
      <p:pic>
        <p:nvPicPr>
          <p:cNvPr id="9" name="Рисунок 8" descr="E:\Аттестация я\Садыкова\5215_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1285860"/>
            <a:ext cx="2152650" cy="32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Театральный коллектив «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Кро-Ко-Дил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Содержимое 7" descr="C:\Мои документы\Мои рисунки\Мои рисунки\Изображение\Изображение 022.bmp"/>
          <p:cNvPicPr>
            <a:picLocks noGrp="1"/>
          </p:cNvPicPr>
          <p:nvPr>
            <p:ph sz="half" idx="1"/>
          </p:nvPr>
        </p:nvPicPr>
        <p:blipFill>
          <a:blip r:embed="rId2">
            <a:lum brigh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25" b="67305"/>
          <a:stretch>
            <a:fillRect/>
          </a:stretch>
        </p:blipFill>
        <p:spPr>
          <a:xfrm>
            <a:off x="357188" y="4000500"/>
            <a:ext cx="4038600" cy="2689225"/>
          </a:xfrm>
        </p:spPr>
      </p:pic>
      <p:sp>
        <p:nvSpPr>
          <p:cNvPr id="35844" name="Содержимое 3"/>
          <p:cNvSpPr>
            <a:spLocks noGrp="1"/>
          </p:cNvSpPr>
          <p:nvPr>
            <p:ph sz="half" idx="2"/>
          </p:nvPr>
        </p:nvSpPr>
        <p:spPr>
          <a:xfrm>
            <a:off x="5278438" y="2811463"/>
            <a:ext cx="3857625" cy="714375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Комлева Лариса Юрьевна</a:t>
            </a:r>
          </a:p>
        </p:txBody>
      </p:sp>
      <p:pic>
        <p:nvPicPr>
          <p:cNvPr id="25605" name="Рисунок 6" descr="C:\Мои документы\Мои рисунки\Мои рисунки\Изображение\Изображение 019.bmp"/>
          <p:cNvPicPr>
            <a:picLocks noChangeAspect="1" noChangeArrowheads="1"/>
          </p:cNvPicPr>
          <p:nvPr/>
        </p:nvPicPr>
        <p:blipFill>
          <a:blip r:embed="rId3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25" b="67305"/>
          <a:stretch>
            <a:fillRect/>
          </a:stretch>
        </p:blipFill>
        <p:spPr bwMode="auto">
          <a:xfrm>
            <a:off x="4857750" y="3929063"/>
            <a:ext cx="40147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 descr="C:\Documents and Settings\Люция\Рабочий стол\Хэц\фото\Новая папка\DSC_31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6" t="17717" b="23622"/>
          <a:stretch>
            <a:fillRect/>
          </a:stretch>
        </p:blipFill>
        <p:spPr bwMode="auto">
          <a:xfrm>
            <a:off x="357188" y="1500188"/>
            <a:ext cx="437673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Люция\Рабочий стол\clip35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122" y="785794"/>
            <a:ext cx="2964878" cy="1975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Мир начинается со школы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0"/>
            <a:ext cx="6586526" cy="1143000"/>
          </a:xfrm>
        </p:spPr>
        <p:txBody>
          <a:bodyPr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Театральный коллектив «Аншлаг»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714625"/>
            <a:ext cx="4038600" cy="642938"/>
          </a:xfrm>
        </p:spPr>
        <p:txBody>
          <a:bodyPr>
            <a:normAutofit fontScale="25000" lnSpcReduction="20000"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Золотова </a:t>
            </a:r>
            <a:r>
              <a:rPr lang="ru-RU" sz="6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Светалана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Анатольевна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Содержимое 6" descr="C:\Documents and Settings\Люция\Рабочий стол\фото ХЭЦ\новый год 2005\IMG_0637.JPG"/>
          <p:cNvPicPr>
            <a:picLocks noGrp="1"/>
          </p:cNvPicPr>
          <p:nvPr>
            <p:ph sz="half" idx="2"/>
          </p:nvPr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1214438"/>
            <a:ext cx="3324225" cy="2528887"/>
          </a:xfrm>
        </p:spPr>
      </p:pic>
      <p:pic>
        <p:nvPicPr>
          <p:cNvPr id="26629" name="Рисунок 7" descr="C:\Мои документы\Мои рисунки\Мои рисунки\Изображение\Изображение 020.bmp"/>
          <p:cNvPicPr>
            <a:picLocks noChangeAspect="1" noChangeArrowheads="1"/>
          </p:cNvPicPr>
          <p:nvPr/>
        </p:nvPicPr>
        <p:blipFill>
          <a:blip r:embed="rId3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25" b="67305"/>
          <a:stretch>
            <a:fillRect/>
          </a:stretch>
        </p:blipFill>
        <p:spPr bwMode="auto">
          <a:xfrm>
            <a:off x="4572000" y="3857625"/>
            <a:ext cx="40147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8" descr="C:\Мои документы\Мои рисунки\Мои рисунки\Изображение\Изображение 021.bmp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79"/>
          <a:stretch>
            <a:fillRect/>
          </a:stretch>
        </p:blipFill>
        <p:spPr bwMode="auto">
          <a:xfrm>
            <a:off x="428625" y="3571875"/>
            <a:ext cx="3979863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nts and Settings\Люция\Рабочий стол\clip35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29" y="692696"/>
            <a:ext cx="2964878" cy="1975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51" y="526357"/>
            <a:ext cx="5286412" cy="6617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Вокальный коллектив  «Шик»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x_507ced77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571876"/>
            <a:ext cx="4038600" cy="3028950"/>
          </a:xfrm>
          <a:effectLst>
            <a:softEdge rad="112500"/>
          </a:effectLst>
        </p:spPr>
      </p:pic>
      <p:pic>
        <p:nvPicPr>
          <p:cNvPr id="9" name="Picture 10" descr="IMG_02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28" y="1285860"/>
            <a:ext cx="3252782" cy="2439587"/>
          </a:xfrm>
          <a:effectLst>
            <a:softEdge rad="112500"/>
          </a:effectLst>
        </p:spPr>
      </p:pic>
      <p:sp>
        <p:nvSpPr>
          <p:cNvPr id="33797" name="TextBox 9"/>
          <p:cNvSpPr txBox="1">
            <a:spLocks noChangeArrowheads="1"/>
          </p:cNvSpPr>
          <p:nvPr/>
        </p:nvSpPr>
        <p:spPr bwMode="auto">
          <a:xfrm>
            <a:off x="428625" y="2714625"/>
            <a:ext cx="4500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</a:p>
          <a:p>
            <a:pPr algn="ctr" eaLnBrk="1" hangingPunct="1">
              <a:defRPr/>
            </a:pPr>
            <a:r>
              <a:rPr lang="ru-RU" alt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Шагиахметова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Эльза </a:t>
            </a:r>
            <a:r>
              <a:rPr lang="ru-RU" alt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Искандеров</a:t>
            </a:r>
            <a:r>
              <a:rPr lang="ru-RU" alt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endParaRPr lang="ru-RU" alt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Documents and Settings\Люция\Рабочий стол\фото ХЭЦ\Большая перемена 2009\DSC_854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380809" cy="2246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9" name="TextBox 11"/>
          <p:cNvSpPr txBox="1">
            <a:spLocks noChangeArrowheads="1"/>
          </p:cNvSpPr>
          <p:nvPr/>
        </p:nvSpPr>
        <p:spPr bwMode="auto">
          <a:xfrm>
            <a:off x="5000625" y="6072188"/>
            <a:ext cx="3500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Вокально-хореографический коллектив «</a:t>
            </a:r>
            <a:r>
              <a:rPr lang="ru-RU" alt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Домисолька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3" name="Picture 3" descr="C:\Documents and Settings\Люция\Рабочий стол\clip355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2964878" cy="1975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86067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«Театральная жемчужина»,  9-11 классы 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9" descr="DSC0087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9406" y="1428736"/>
            <a:ext cx="3687870" cy="247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Люция\Desktop\ХЭЦ\Фото ХЭЦ\Для телевидения\фото\Зачет по театру\IMG_540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357298"/>
            <a:ext cx="3438525" cy="2482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1357313" y="928688"/>
            <a:ext cx="675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i="1"/>
          </a:p>
        </p:txBody>
      </p:sp>
      <p:pic>
        <p:nvPicPr>
          <p:cNvPr id="6" name="Picture 3" descr="C:\Documents and Settings\Люция\Рабочий стол\clip35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3857628"/>
            <a:ext cx="2964878" cy="1975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Люция\Рабочий стол\Хэц\фото\зачет по театру\IMG_539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214818"/>
            <a:ext cx="264320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Люция\Рабочий стол\фото ХЭЦ\2006_05_16\IMG_134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4071942"/>
            <a:ext cx="3357586" cy="2458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71665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«Новогодний серпантин»,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10-11классы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C:\Documents and Settings\Люция\Рабочий стол\Хэц\фото\будни нового года )\DSC_262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500306"/>
            <a:ext cx="271464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Люция\Рабочий стол\Хэц\фото\будни нового года )\DSC_239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1643050"/>
            <a:ext cx="3214710" cy="225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Люция\Desktop\ХЭЦ\Фото ХЭЦ\Серпантин 2008-09\DSC0074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4071942"/>
            <a:ext cx="1847850" cy="246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2" name="Прямоугольник 5"/>
          <p:cNvSpPr>
            <a:spLocks noChangeArrowheads="1"/>
          </p:cNvSpPr>
          <p:nvPr/>
        </p:nvSpPr>
        <p:spPr bwMode="auto">
          <a:xfrm>
            <a:off x="3214688" y="857250"/>
            <a:ext cx="471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8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2800" b="1" i="1"/>
          </a:p>
        </p:txBody>
      </p:sp>
      <p:pic>
        <p:nvPicPr>
          <p:cNvPr id="7" name="Picture 3" descr="C:\Documents and Settings\Люция\Рабочий стол\clip35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2964878" cy="1975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DSC_366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2143116"/>
            <a:ext cx="2321808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DSC_3728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643446"/>
            <a:ext cx="2500330" cy="185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DSC_3631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4286256"/>
            <a:ext cx="2714644" cy="2095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714356"/>
            <a:ext cx="6589200" cy="107157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луб веселых музыкантов</a:t>
            </a:r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solidFill>
                <a:srgbClr val="7030A0"/>
              </a:solidFill>
            </a:endParaRPr>
          </a:p>
        </p:txBody>
      </p:sp>
      <p:pic>
        <p:nvPicPr>
          <p:cNvPr id="3" name="Picture 3" descr="C:\Documents and Settings\RAY\Рабочий стол\Фото ХЭЦ\Праздники\Музыкальный КВН\IMG_28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0100" y="3857628"/>
            <a:ext cx="3806411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Елена\Pictures\КВН\DSC_22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500174"/>
            <a:ext cx="3286148" cy="2415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Елена\Pictures\КВН\DSC_22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4214818"/>
            <a:ext cx="3439628" cy="2287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Люция\Desktop\ХЭЦ\Фото ХЭЦ\Праздники\Музыкальный КВН\IMG_287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857364"/>
            <a:ext cx="3064323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Documents and Settings\Люция\Рабочий стол\clip355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714356"/>
            <a:ext cx="1857388" cy="1237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2155"/>
            <a:ext cx="6589200" cy="69443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«Новогодняя сказка»,  1-5 классы                      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endParaRPr lang="ru-RU" dirty="0"/>
          </a:p>
        </p:txBody>
      </p:sp>
      <p:pic>
        <p:nvPicPr>
          <p:cNvPr id="4" name="Рисунок 3" descr="C:\Documents and Settings\Люция\Рабочий стол\Хэц\фото\Сказка НГ 2013\DSC0137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428736"/>
            <a:ext cx="292895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Люция\Рабочий стол\Хэц\фото\новгод2г\IMG_265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4143380"/>
            <a:ext cx="3844687" cy="256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Люция\Рабочий стол\Хэц\фото\праздник )))\DSC_496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929066"/>
            <a:ext cx="4055584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0" name="Прямоугольник 6"/>
          <p:cNvSpPr>
            <a:spLocks noChangeArrowheads="1"/>
          </p:cNvSpPr>
          <p:nvPr/>
        </p:nvSpPr>
        <p:spPr bwMode="auto">
          <a:xfrm>
            <a:off x="3302000" y="714375"/>
            <a:ext cx="1857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 altLang="ru-RU" sz="28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800" b="1" i="1"/>
          </a:p>
        </p:txBody>
      </p:sp>
      <p:pic>
        <p:nvPicPr>
          <p:cNvPr id="9" name="Picture 3" descr="C:\Documents and Settings\Люция\Рабочий стол\clip35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214422"/>
            <a:ext cx="3538392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DSC_343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1214422"/>
            <a:ext cx="2364804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:\DSC_3435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2786058"/>
            <a:ext cx="221457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624110"/>
            <a:ext cx="7358114" cy="128089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Традиционные праздники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              </a:t>
            </a:r>
            <a:b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чтецов «Я люблю тебя Россия», </a:t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5-6 классы </a:t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1571625" y="857250"/>
            <a:ext cx="67865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sz="28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800" b="1" i="1"/>
          </a:p>
        </p:txBody>
      </p:sp>
      <p:pic>
        <p:nvPicPr>
          <p:cNvPr id="4" name="Picture 3" descr="C:\Documents and Settings\Люция\Рабочий стол\clip35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357298"/>
            <a:ext cx="2964878" cy="1975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Люция\Рабочий стол\Выступление стажировка\ФОТО\g_9nRN9abms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1571612"/>
            <a:ext cx="328614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Люция\Рабочий стол\Выступление стажировка\ФОТО\nlMKj8i-Wq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328614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Люция\Рабочий стол\Выступление стажировка\ФОТО\PW8tpavmPzQ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2643182"/>
            <a:ext cx="200026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624110"/>
            <a:ext cx="7358114" cy="128089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Традиционные праздники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              </a:t>
            </a:r>
            <a:b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военно-патриотической песни, 8-9 классы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 descr="C:\Documents and Settings\Люция\Рабочий стол\clip35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4643446"/>
            <a:ext cx="2964878" cy="1975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Люция\Рабочий стол\Хэц\фото\Концерт для родителей\DSC_81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571612"/>
            <a:ext cx="3357586" cy="2247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Люция\Рабочий стол\Выступление стажировка\ФОТО\p9gycKVPJ-s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571612"/>
            <a:ext cx="357190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Люция\Рабочий стол\Выступление стажировка\ФОТО\z_792c741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929066"/>
            <a:ext cx="392909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624110"/>
            <a:ext cx="7358114" cy="71665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английской песни, 8-11 классы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C:\Documents and Settings\Люция\Рабочий стол\Хэц\фото\Новая папка\DSC_312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4074160" cy="2552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Люция\Desktop\ХЭЦ\Фото ХЭЦ\Для телевидения\фото\DSC_857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3381375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Люция\Рабочий стол\Хэц\фото\день учителя 2012\DSC_334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69" y="4365104"/>
            <a:ext cx="4167758" cy="22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Documents and Settings\Люция\Рабочий стол\clip35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428736"/>
            <a:ext cx="2964878" cy="1975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Люция\Рабочий стол\Хэц\фото\Концерт для родителей\DSC_81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887" y="4000504"/>
            <a:ext cx="4057159" cy="271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Люция\Рабочий стол\Хэц\фото\Виктория\DSC_77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975709"/>
            <a:ext cx="4071966" cy="272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Люция\Рабочий стол\Хэц\фото\Виктория\DSC_76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394887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Люция\Рабочий стол\Хэц\фото\Виктория\DSC_77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895957"/>
            <a:ext cx="3671016" cy="3007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Основные этапы развития гимназии: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85875"/>
            <a:ext cx="7000875" cy="17145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 typeface="Wingdings 2" pitchFamily="18" charset="2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1. Экспериментальная площадка с 1989/1991 годы</a:t>
            </a:r>
          </a:p>
          <a:p>
            <a:pPr marL="514350" indent="-514350" eaLnBrk="1" hangingPunct="1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 typeface="Wingdings 2" pitchFamily="18" charset="2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2. Школа-гимназия с 1992 года</a:t>
            </a:r>
          </a:p>
          <a:p>
            <a:pPr marL="514350" indent="-514350" eaLnBrk="1" hangingPunct="1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 typeface="Wingdings 2" pitchFamily="18" charset="2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3. Гимназия с 1999 года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8313" y="0"/>
            <a:ext cx="849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6" name="Содержимое 3" descr="DSC063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3786190"/>
            <a:ext cx="2357454" cy="2422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5" descr="F:\Изображение 072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786190"/>
            <a:ext cx="2071702" cy="243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6" descr="F:\Изображение 073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786190"/>
            <a:ext cx="247112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7" descr="D:\IMG_657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714488"/>
            <a:ext cx="3287382" cy="1983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96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в гимназии эстетических мероприятий</a:t>
            </a:r>
          </a:p>
        </p:txBody>
      </p:sp>
      <p:pic>
        <p:nvPicPr>
          <p:cNvPr id="36867" name="Picture 4" descr="C:\Users\Светлана\Desktop\ФОТО по ГИМНАЗИИ\ФОТО 2016 - 2017 УЧ.Г\ЁЛКА-ШКОЛА\P10701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000125"/>
            <a:ext cx="4357687" cy="3429000"/>
          </a:xfrm>
        </p:spPr>
      </p:pic>
      <p:pic>
        <p:nvPicPr>
          <p:cNvPr id="36868" name="Picture 2" descr="C:\Users\Светлана\Desktop\ФОТО по ГИМНАЗИИ\ФОТО 2016 - 2017 УЧ.Г\МАСЛЕНИЦА-2017\P10706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00125"/>
            <a:ext cx="42481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 descr="C:\Users\Светлана\Desktop\ФОТО по ГИМНАЗИИ\ФОТО-2015-2016\поделки-день космонавтики\P10509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643313"/>
            <a:ext cx="435768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 descr="C:\Users\Светлана\Desktop\ФОТО по ГИМНАЗИИ\ФОТО-2015-2016\2б-кл.час-космос\P10509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643313"/>
            <a:ext cx="42481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 с ветеранами, митинги, посещение музея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им.М.Сыртлановой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5" descr="C:\Users\Светлана\Desktop\ФОТО по ГИМНАЗИИ\фото 2014-2015г\УРОК СЛАВЫ-ЛЕГИОН\P10307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071563"/>
            <a:ext cx="4000500" cy="3000375"/>
          </a:xfrm>
        </p:spPr>
      </p:pic>
      <p:pic>
        <p:nvPicPr>
          <p:cNvPr id="37892" name="Picture 2" descr="C:\Users\Светлана\Desktop\ФОТО по ГИМНАЗИИ\фото 2014-2015г\КОНЦЕРТ-ПОДВОДНИКИ\IMG_80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071563"/>
            <a:ext cx="446246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 descr="C:\Users\Светлана\Desktop\ФОТО по ГИМНАЗИИ\фото 2014-2015г\МИТИНГ-2015\P1040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286125"/>
            <a:ext cx="4000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" descr="C:\Users\Светлана\Desktop\ФОТО по ГИМНАЗИИ\фото-2013-2014 уч.год\1 классы-музей\IMG_38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57563"/>
            <a:ext cx="446246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571500"/>
            <a:ext cx="8424862" cy="58578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ru-RU" altLang="ru-RU" sz="2000" b="1" i="1" smtClean="0">
                <a:latin typeface="Times New Roman" pitchFamily="18" charset="0"/>
                <a:cs typeface="Times New Roman" pitchFamily="18" charset="0"/>
              </a:rPr>
              <a:t>КОЛИЧЕСТВО ПЕДАГОГИЧЕСКИХ РАБОТНИКОВ – 86 ПЕДАГОГОВ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Высшая квалификационная категория – 33 педагога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Первая квалификационная категория – 29 педагогов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СЗД – 18 педагогов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Не имеют квалификационную категорию – 4 педагога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400" u="sng" smtClean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9 чел. – Медаль «В память 1000-летия Казани»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2 чел. – Почётное звание «Заслуженный учитель РТ»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5 чел. – Знак «Почетный работник общего образования РФ»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5 чел. – Почетная грамота МОиН РФ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3 чел. – Знак «За заслуги в образовании»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13 чел. – Почетная грамота МОиН РТ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altLang="ru-RU" sz="20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 b="1" i="1" smtClean="0">
                <a:latin typeface="Times New Roman" pitchFamily="18" charset="0"/>
                <a:cs typeface="Times New Roman" pitchFamily="18" charset="0"/>
              </a:rPr>
              <a:t>КОЛИЧЕСТВО УЧАЩИХСЯ – 1382 УЧЕНИКА 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 b="1" i="1" smtClean="0">
                <a:latin typeface="Times New Roman" pitchFamily="18" charset="0"/>
                <a:cs typeface="Times New Roman" pitchFamily="18" charset="0"/>
              </a:rPr>
              <a:t>КОЛИЧЕСТВО КЛАССОВ – 46 КЛАСС-КОМПЛЕКТОВ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357188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Директор гимназии</a:t>
            </a:r>
            <a:endParaRPr lang="ru-RU" sz="28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2143125" y="1143000"/>
            <a:ext cx="6643688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Латыпова Альфия Рамдраковна</a:t>
            </a: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Почетный работник общего образования РФ, 2003 год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Медаль «В память 1000-летия г. Казани», 2006 год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Нагрудный знак «За заслуги в образовании», 2008 год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Почетное звание «Заслуженный учитель РТ», 2011 год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Почетная грамота МОиН РТ, 2013 год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Свидетельство "О занесении в Книгу Почета г. Казани», 2013 год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Победитель  гранта Национального проекта «Образование» в номинации «Лучший директор», </a:t>
            </a:r>
            <a:br>
              <a:rPr lang="ru-RU" alt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2008 год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Победитель гранта «Наш лучший директор школы», 2014 год</a:t>
            </a:r>
          </a:p>
          <a:p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74613"/>
            <a:ext cx="230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ru-RU" sz="14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10" name="Рисунок 9" descr="G:\foto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1714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159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714750"/>
            <a:ext cx="1765300" cy="248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3" descr="DSC063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6038" y="357188"/>
            <a:ext cx="9190038" cy="6126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 descr="D:\101MSDCF\DSC06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14438"/>
            <a:ext cx="428625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S80035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4357688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1" name="Rectangle 17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8229600" cy="41433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Содержание курса «Психология общения»</a:t>
            </a:r>
          </a:p>
        </p:txBody>
      </p:sp>
      <p:sp>
        <p:nvSpPr>
          <p:cNvPr id="9" name="Прямая соединительная линия 3"/>
          <p:cNvSpPr/>
          <p:nvPr/>
        </p:nvSpPr>
        <p:spPr>
          <a:xfrm>
            <a:off x="4597400" y="5281613"/>
            <a:ext cx="3479800" cy="3032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1988"/>
                </a:lnTo>
                <a:lnTo>
                  <a:pt x="3479855" y="151988"/>
                </a:lnTo>
                <a:lnTo>
                  <a:pt x="3479855" y="30409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ая соединительная линия 4"/>
          <p:cNvSpPr/>
          <p:nvPr/>
        </p:nvSpPr>
        <p:spPr>
          <a:xfrm>
            <a:off x="4597400" y="5281613"/>
            <a:ext cx="1727200" cy="3032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1988"/>
                </a:lnTo>
                <a:lnTo>
                  <a:pt x="1727027" y="151988"/>
                </a:lnTo>
                <a:lnTo>
                  <a:pt x="1727027" y="30409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ая соединительная линия 5"/>
          <p:cNvSpPr/>
          <p:nvPr/>
        </p:nvSpPr>
        <p:spPr>
          <a:xfrm>
            <a:off x="2819400" y="5281613"/>
            <a:ext cx="1778000" cy="3032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778627" y="0"/>
                </a:moveTo>
                <a:lnTo>
                  <a:pt x="1778627" y="151988"/>
                </a:lnTo>
                <a:lnTo>
                  <a:pt x="0" y="151988"/>
                </a:lnTo>
                <a:lnTo>
                  <a:pt x="0" y="30409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ая соединительная линия 6"/>
          <p:cNvSpPr/>
          <p:nvPr/>
        </p:nvSpPr>
        <p:spPr>
          <a:xfrm>
            <a:off x="1066800" y="5281613"/>
            <a:ext cx="3530600" cy="3032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531455" y="0"/>
                </a:moveTo>
                <a:lnTo>
                  <a:pt x="3531455" y="151988"/>
                </a:lnTo>
                <a:lnTo>
                  <a:pt x="0" y="151988"/>
                </a:lnTo>
                <a:lnTo>
                  <a:pt x="0" y="30409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321" name="Группа 12"/>
          <p:cNvGrpSpPr>
            <a:grpSpLocks/>
          </p:cNvGrpSpPr>
          <p:nvPr/>
        </p:nvGrpSpPr>
        <p:grpSpPr bwMode="auto">
          <a:xfrm>
            <a:off x="3873500" y="4556125"/>
            <a:ext cx="1449388" cy="725488"/>
            <a:chOff x="3532178" y="2143137"/>
            <a:chExt cx="1448617" cy="72430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532178" y="2143137"/>
              <a:ext cx="1448617" cy="7243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3532178" y="2143137"/>
              <a:ext cx="1448617" cy="724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>
                <a:defRPr/>
              </a:pPr>
              <a:endParaRPr lang="ru-RU" sz="13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13322" name="Группа 13"/>
          <p:cNvGrpSpPr>
            <a:grpSpLocks/>
          </p:cNvGrpSpPr>
          <p:nvPr/>
        </p:nvGrpSpPr>
        <p:grpSpPr bwMode="auto">
          <a:xfrm>
            <a:off x="341313" y="5584825"/>
            <a:ext cx="1449387" cy="723900"/>
            <a:chOff x="723" y="3171540"/>
            <a:chExt cx="1448617" cy="72430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23" y="3171540"/>
              <a:ext cx="1448617" cy="7243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723" y="3171540"/>
              <a:ext cx="1448617" cy="724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>
                <a:defRPr/>
              </a:pPr>
              <a:r>
                <a:rPr lang="ru-RU" sz="1300" b="1" dirty="0">
                  <a:solidFill>
                    <a:schemeClr val="tx1"/>
                  </a:solidFill>
                  <a:latin typeface="Arial" pitchFamily="34" charset="0"/>
                </a:rPr>
                <a:t>Психология</a:t>
              </a:r>
            </a:p>
            <a:p>
              <a:pPr algn="ctr">
                <a:defRPr/>
              </a:pPr>
              <a:r>
                <a:rPr lang="ru-RU" sz="1300" b="1" dirty="0">
                  <a:solidFill>
                    <a:schemeClr val="tx1"/>
                  </a:solidFill>
                  <a:latin typeface="Arial" pitchFamily="34" charset="0"/>
                </a:rPr>
                <a:t> как наука </a:t>
              </a:r>
            </a:p>
          </p:txBody>
        </p:sp>
      </p:grpSp>
      <p:grpSp>
        <p:nvGrpSpPr>
          <p:cNvPr id="13323" name="Группа 14"/>
          <p:cNvGrpSpPr>
            <a:grpSpLocks/>
          </p:cNvGrpSpPr>
          <p:nvPr/>
        </p:nvGrpSpPr>
        <p:grpSpPr bwMode="auto">
          <a:xfrm>
            <a:off x="2095500" y="5584825"/>
            <a:ext cx="1447800" cy="723900"/>
            <a:chOff x="1753550" y="3171540"/>
            <a:chExt cx="1448617" cy="72430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753550" y="3171540"/>
              <a:ext cx="1448617" cy="7243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1753550" y="3171540"/>
              <a:ext cx="1448617" cy="724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>
                <a:defRPr/>
              </a:pPr>
              <a:r>
                <a:rPr lang="ru-RU" sz="1300" b="1" dirty="0">
                  <a:solidFill>
                    <a:schemeClr val="tx1"/>
                  </a:solidFill>
                  <a:latin typeface="Arial" pitchFamily="34" charset="0"/>
                </a:rPr>
                <a:t>Познавательные </a:t>
              </a:r>
            </a:p>
            <a:p>
              <a:pPr algn="ctr">
                <a:defRPr/>
              </a:pPr>
              <a:r>
                <a:rPr lang="ru-RU" sz="1300" b="1" dirty="0">
                  <a:solidFill>
                    <a:schemeClr val="tx1"/>
                  </a:solidFill>
                  <a:latin typeface="Arial" pitchFamily="34" charset="0"/>
                </a:rPr>
                <a:t>процессы</a:t>
              </a:r>
            </a:p>
          </p:txBody>
        </p:sp>
      </p:grpSp>
      <p:grpSp>
        <p:nvGrpSpPr>
          <p:cNvPr id="13324" name="Группа 15"/>
          <p:cNvGrpSpPr>
            <a:grpSpLocks/>
          </p:cNvGrpSpPr>
          <p:nvPr/>
        </p:nvGrpSpPr>
        <p:grpSpPr bwMode="auto">
          <a:xfrm>
            <a:off x="3848100" y="5584825"/>
            <a:ext cx="1447800" cy="723900"/>
            <a:chOff x="3506378" y="3171540"/>
            <a:chExt cx="1448617" cy="72430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506378" y="3171540"/>
              <a:ext cx="1448617" cy="7243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3506378" y="3171540"/>
              <a:ext cx="1448617" cy="724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>
                <a:defRPr/>
              </a:pPr>
              <a:r>
                <a:rPr lang="ru-RU" sz="1300" b="1" dirty="0">
                  <a:solidFill>
                    <a:schemeClr val="tx1"/>
                  </a:solidFill>
                  <a:latin typeface="Arial" pitchFamily="34" charset="0"/>
                </a:rPr>
                <a:t>Личность</a:t>
              </a:r>
            </a:p>
            <a:p>
              <a:pPr algn="ctr">
                <a:defRPr/>
              </a:pPr>
              <a:r>
                <a:rPr lang="ru-RU" sz="1300" b="1" dirty="0">
                  <a:solidFill>
                    <a:schemeClr val="tx1"/>
                  </a:solidFill>
                  <a:latin typeface="Arial" pitchFamily="34" charset="0"/>
                </a:rPr>
                <a:t>Способности</a:t>
              </a:r>
            </a:p>
            <a:p>
              <a:pPr algn="ctr">
                <a:defRPr/>
              </a:pPr>
              <a:r>
                <a:rPr lang="ru-RU" sz="1300" b="1" dirty="0" err="1">
                  <a:solidFill>
                    <a:schemeClr val="tx1"/>
                  </a:solidFill>
                  <a:latin typeface="Arial" pitchFamily="34" charset="0"/>
                </a:rPr>
                <a:t>Саморегуляция</a:t>
              </a:r>
              <a:endParaRPr lang="ru-RU" sz="13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13325" name="Группа 16"/>
          <p:cNvGrpSpPr>
            <a:grpSpLocks/>
          </p:cNvGrpSpPr>
          <p:nvPr/>
        </p:nvGrpSpPr>
        <p:grpSpPr bwMode="auto">
          <a:xfrm>
            <a:off x="5600700" y="5584825"/>
            <a:ext cx="1447800" cy="723900"/>
            <a:chOff x="5259206" y="3171540"/>
            <a:chExt cx="1448617" cy="72430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259206" y="3171540"/>
              <a:ext cx="1448617" cy="7243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59206" y="3171540"/>
              <a:ext cx="1448617" cy="724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>
                <a:defRPr/>
              </a:pPr>
              <a:r>
                <a:rPr lang="ru-RU" sz="1300" b="1" dirty="0">
                  <a:solidFill>
                    <a:schemeClr val="tx1"/>
                  </a:solidFill>
                  <a:latin typeface="Arial" pitchFamily="34" charset="0"/>
                </a:rPr>
                <a:t>Возрастная </a:t>
              </a:r>
            </a:p>
            <a:p>
              <a:pPr algn="ctr">
                <a:defRPr/>
              </a:pPr>
              <a:r>
                <a:rPr lang="ru-RU" sz="1300" b="1" dirty="0">
                  <a:solidFill>
                    <a:schemeClr val="tx1"/>
                  </a:solidFill>
                  <a:latin typeface="Arial" pitchFamily="34" charset="0"/>
                </a:rPr>
                <a:t>психология</a:t>
              </a:r>
            </a:p>
          </p:txBody>
        </p:sp>
      </p:grpSp>
      <p:grpSp>
        <p:nvGrpSpPr>
          <p:cNvPr id="13326" name="Группа 17"/>
          <p:cNvGrpSpPr>
            <a:grpSpLocks/>
          </p:cNvGrpSpPr>
          <p:nvPr/>
        </p:nvGrpSpPr>
        <p:grpSpPr bwMode="auto">
          <a:xfrm>
            <a:off x="7353300" y="5584825"/>
            <a:ext cx="1449388" cy="723900"/>
            <a:chOff x="7012034" y="3171540"/>
            <a:chExt cx="1448617" cy="72430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012034" y="3171540"/>
              <a:ext cx="1448617" cy="7243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7012034" y="3171540"/>
              <a:ext cx="1448617" cy="724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" tIns="8255" rIns="8255" bIns="8255" spcCol="1270" anchor="ctr"/>
            <a:lstStyle/>
            <a:p>
              <a:pPr algn="ctr">
                <a:defRPr/>
              </a:pPr>
              <a:endParaRPr lang="ru-RU" sz="13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3643313" y="4578350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Психология общения </a:t>
            </a:r>
          </a:p>
        </p:txBody>
      </p:sp>
      <p:sp>
        <p:nvSpPr>
          <p:cNvPr id="13328" name="Rectangle 33"/>
          <p:cNvSpPr>
            <a:spLocks noChangeArrowheads="1"/>
          </p:cNvSpPr>
          <p:nvPr/>
        </p:nvSpPr>
        <p:spPr bwMode="auto">
          <a:xfrm>
            <a:off x="7235825" y="5643563"/>
            <a:ext cx="1622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/>
              <a:t>Внеклассная </a:t>
            </a:r>
            <a:br>
              <a:rPr lang="ru-RU" altLang="ru-RU" sz="1600" b="1"/>
            </a:br>
            <a:r>
              <a:rPr lang="ru-RU" altLang="ru-RU" sz="1600" b="1"/>
              <a:t>работа</a:t>
            </a:r>
          </a:p>
          <a:p>
            <a:pPr>
              <a:spcBef>
                <a:spcPct val="50000"/>
              </a:spcBef>
            </a:pPr>
            <a:endParaRPr lang="ru-RU" altLang="ru-RU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/>
              <a:t>Педагогическая  практика студентов </a:t>
            </a:r>
            <a:br>
              <a:rPr lang="ru-RU" sz="2400" b="1" dirty="0" smtClean="0"/>
            </a:br>
            <a:r>
              <a:rPr lang="ru-RU" sz="2400" b="1" dirty="0" smtClean="0"/>
              <a:t>в 2016-2017 учебном году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3114900"/>
        </p:xfrm>
        <a:graphic>
          <a:graphicData uri="http://schemas.openxmlformats.org/drawingml/2006/table">
            <a:tbl>
              <a:tblPr/>
              <a:tblGrid>
                <a:gridCol w="773113"/>
                <a:gridCol w="773112"/>
                <a:gridCol w="773113"/>
                <a:gridCol w="773112"/>
                <a:gridCol w="773113"/>
                <a:gridCol w="773112"/>
                <a:gridCol w="773113"/>
                <a:gridCol w="773112"/>
                <a:gridCol w="773113"/>
                <a:gridCol w="773112"/>
                <a:gridCol w="773113"/>
              </a:tblGrid>
              <a:tr h="694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Хореография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Театр и Музыка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Начальная школа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Биология/География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2012-2013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8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2013-2014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8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2014-2015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8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8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135" marR="64135" marT="31737" marB="31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pic>
        <p:nvPicPr>
          <p:cNvPr id="14425" name="Рисунок 5" descr="Публичный доклак перед  родителя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86313"/>
            <a:ext cx="1920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26" name="Picture 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941888"/>
            <a:ext cx="192881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285750" y="214313"/>
            <a:ext cx="8501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выпускники – учителя гимназ</a:t>
            </a:r>
            <a:r>
              <a:rPr lang="ru-RU" alt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ии</a:t>
            </a:r>
          </a:p>
        </p:txBody>
      </p:sp>
      <p:pic>
        <p:nvPicPr>
          <p:cNvPr id="21507" name="Рисунок 6" descr="SNV10026.JPG"/>
          <p:cNvPicPr>
            <a:picLocks noChangeAspect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1357298"/>
            <a:ext cx="1815168" cy="1540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Рисунок 7" descr="баржанов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992" r="-8793"/>
          <a:stretch>
            <a:fillRect/>
          </a:stretch>
        </p:blipFill>
        <p:spPr bwMode="auto">
          <a:xfrm>
            <a:off x="571472" y="1357298"/>
            <a:ext cx="1400274" cy="153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Рисунок 8" descr="PIC_01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357298"/>
            <a:ext cx="1701726" cy="1568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4071942"/>
            <a:ext cx="149239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1" name="Pictur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94" r="-8525"/>
          <a:stretch>
            <a:fillRect/>
          </a:stretch>
        </p:blipFill>
        <p:spPr bwMode="auto">
          <a:xfrm>
            <a:off x="3922518" y="3929066"/>
            <a:ext cx="1401558" cy="1600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357438" y="3071813"/>
            <a:ext cx="23574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Садриева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Г.А.-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директора</a:t>
            </a:r>
          </a:p>
        </p:txBody>
      </p:sp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4857750" y="3000375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Аринина Е.В.</a:t>
            </a: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учитель истори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25610" name="TextBox 14"/>
          <p:cNvSpPr txBox="1">
            <a:spLocks noChangeArrowheads="1"/>
          </p:cNvSpPr>
          <p:nvPr/>
        </p:nvSpPr>
        <p:spPr bwMode="auto">
          <a:xfrm>
            <a:off x="7097713" y="2922588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Морозова Г.В.- </a:t>
            </a: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истории</a:t>
            </a:r>
          </a:p>
        </p:txBody>
      </p:sp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3571875" y="5572125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Мелентьева Е.Г</a:t>
            </a: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.-учитель  хореографии</a:t>
            </a:r>
          </a:p>
        </p:txBody>
      </p:sp>
      <p:sp>
        <p:nvSpPr>
          <p:cNvPr id="25612" name="TextBox 16"/>
          <p:cNvSpPr txBox="1">
            <a:spLocks noChangeArrowheads="1"/>
          </p:cNvSpPr>
          <p:nvPr/>
        </p:nvSpPr>
        <p:spPr bwMode="auto">
          <a:xfrm>
            <a:off x="642938" y="5572125"/>
            <a:ext cx="2643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Ахмадуллина Л.Р.</a:t>
            </a: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</a:p>
        </p:txBody>
      </p:sp>
      <p:sp>
        <p:nvSpPr>
          <p:cNvPr id="25613" name="TextBox 17"/>
          <p:cNvSpPr txBox="1">
            <a:spLocks noChangeArrowheads="1"/>
          </p:cNvSpPr>
          <p:nvPr/>
        </p:nvSpPr>
        <p:spPr bwMode="auto">
          <a:xfrm>
            <a:off x="360363" y="3082925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Баржанова Э.Р.-</a:t>
            </a:r>
            <a:r>
              <a:rPr lang="ru-RU" altLang="ru-RU" sz="16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</p:txBody>
      </p:sp>
      <p:pic>
        <p:nvPicPr>
          <p:cNvPr id="21518" name="Picture 3" descr="IMG_000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1357298"/>
            <a:ext cx="1526276" cy="142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9" name="Picture 2" descr="C:\Documents and Settings\RAY\Мои документы\фото гимназии\фото\SNV1049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3929066"/>
            <a:ext cx="1544165" cy="1535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6215063" y="5572125"/>
            <a:ext cx="22145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Степанова М.М.-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учитель информатики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2538</TotalTime>
  <Words>498</Words>
  <Application>Microsoft Office PowerPoint</Application>
  <PresentationFormat>Экран (4:3)</PresentationFormat>
  <Paragraphs>174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Wingdings 2</vt:lpstr>
      <vt:lpstr>Times New Roman</vt:lpstr>
      <vt:lpstr>Wingdings</vt:lpstr>
      <vt:lpstr>Трек</vt:lpstr>
      <vt:lpstr>     МБОУ «Гимназия №52»</vt:lpstr>
      <vt:lpstr>Презентация PowerPoint</vt:lpstr>
      <vt:lpstr>Основные этапы развития гимназии:</vt:lpstr>
      <vt:lpstr>Презентация PowerPoint</vt:lpstr>
      <vt:lpstr>Директор гимназии</vt:lpstr>
      <vt:lpstr>Презентация PowerPoint</vt:lpstr>
      <vt:lpstr>Содержание курса «Психология общения»</vt:lpstr>
      <vt:lpstr>Педагогическая  практика студентов  в 2016-2017 учебном году</vt:lpstr>
      <vt:lpstr>Презентация PowerPoint</vt:lpstr>
      <vt:lpstr>Презентация PowerPoint</vt:lpstr>
      <vt:lpstr> Цель художественно-эстетического воспитания и образования в гимназии педагогической направленности:</vt:lpstr>
      <vt:lpstr>Презентация PowerPoint</vt:lpstr>
      <vt:lpstr>Презентация PowerPoint</vt:lpstr>
      <vt:lpstr>Вокальный коллектив  «Шик» </vt:lpstr>
      <vt:lpstr>Вокальный ансамбль  «Аллегро»</vt:lpstr>
      <vt:lpstr>Театральный коллектив</vt:lpstr>
      <vt:lpstr>Презентация PowerPoint</vt:lpstr>
      <vt:lpstr>Презентация PowerPoint</vt:lpstr>
      <vt:lpstr>Театральный коллектив «Кро-Ко-Дил»</vt:lpstr>
      <vt:lpstr>Театральный коллектив «Аншлаг»</vt:lpstr>
      <vt:lpstr>Вокальный коллектив  «Шик»</vt:lpstr>
      <vt:lpstr> «Театральная жемчужина»,  9-11 классы     </vt:lpstr>
      <vt:lpstr> «Новогодний серпантин»,   10-11классы   </vt:lpstr>
      <vt:lpstr> Клуб веселых музыкантов» </vt:lpstr>
      <vt:lpstr>      «Новогодняя сказка»,  1-5 классы                           Но</vt:lpstr>
      <vt:lpstr>  Традиционные праздники:                   Конкурс чтецов «Я люблю тебя Россия»,  5-6 классы     </vt:lpstr>
      <vt:lpstr>  Традиционные праздники:                   Конкурс военно-патриотической песни, 8-9 классы     </vt:lpstr>
      <vt:lpstr>   Конкурс английской песни, 8-11 классы     </vt:lpstr>
      <vt:lpstr>Презентация PowerPoint</vt:lpstr>
      <vt:lpstr>Проведение в гимназии эстетических мероприятий</vt:lpstr>
      <vt:lpstr>Встречи  с ветеранами, митинги, посещение музея им.М.Сыртлановой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Гимназия №52 Приволжского района г.Казани</dc:title>
  <dc:creator>Гимназия №52</dc:creator>
  <cp:lastModifiedBy>User</cp:lastModifiedBy>
  <cp:revision>321</cp:revision>
  <dcterms:created xsi:type="dcterms:W3CDTF">2005-11-08T07:26:38Z</dcterms:created>
  <dcterms:modified xsi:type="dcterms:W3CDTF">2017-11-16T10:21:53Z</dcterms:modified>
</cp:coreProperties>
</file>